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5"/>
  </p:notesMasterIdLst>
  <p:sldIdLst>
    <p:sldId id="256" r:id="rId2"/>
    <p:sldId id="265" r:id="rId3"/>
    <p:sldId id="262" r:id="rId4"/>
    <p:sldId id="270" r:id="rId5"/>
    <p:sldId id="258" r:id="rId6"/>
    <p:sldId id="268" r:id="rId7"/>
    <p:sldId id="259" r:id="rId8"/>
    <p:sldId id="266" r:id="rId9"/>
    <p:sldId id="269" r:id="rId10"/>
    <p:sldId id="263" r:id="rId11"/>
    <p:sldId id="264" r:id="rId12"/>
    <p:sldId id="260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56" y="1814640"/>
            <a:ext cx="6770740" cy="3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79" y="1247855"/>
            <a:ext cx="4568432" cy="2510958"/>
          </a:xfrm>
          <a:ln w="19050">
            <a:solidFill>
              <a:schemeClr val="tx1"/>
            </a:solidFill>
          </a:ln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80" y="4056341"/>
            <a:ext cx="4568432" cy="25546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99366" y="2294676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288578" y="4918172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98DE-9D5B-FDB9-D5DD-CCED486EC240}"/>
              </a:ext>
            </a:extLst>
          </p:cNvPr>
          <p:cNvSpPr txBox="1"/>
          <p:nvPr/>
        </p:nvSpPr>
        <p:spPr>
          <a:xfrm>
            <a:off x="8390818" y="4918172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80%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58961-5079-C3A6-5EE8-21F514EB34A0}"/>
              </a:ext>
            </a:extLst>
          </p:cNvPr>
          <p:cNvSpPr txBox="1"/>
          <p:nvPr/>
        </p:nvSpPr>
        <p:spPr>
          <a:xfrm>
            <a:off x="8390818" y="2294676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15%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2AC28-57BA-0ED8-C634-2853AF2AE457}"/>
              </a:ext>
            </a:extLst>
          </p:cNvPr>
          <p:cNvSpPr txBox="1"/>
          <p:nvPr/>
        </p:nvSpPr>
        <p:spPr>
          <a:xfrm rot="3132070">
            <a:off x="9357947" y="2466694"/>
            <a:ext cx="3257601" cy="302371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GRAPHS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78" y="1658813"/>
            <a:ext cx="4111113" cy="1072655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accent1"/>
                </a:solidFill>
              </a:rPr>
              <a:t>Train STAR-GAN model on </a:t>
            </a:r>
            <a:r>
              <a:rPr lang="en-US" b="1" i="1" dirty="0">
                <a:solidFill>
                  <a:schemeClr val="accent1"/>
                </a:solidFill>
              </a:rPr>
              <a:t>other domains </a:t>
            </a:r>
            <a:r>
              <a:rPr lang="en-US" i="1" dirty="0">
                <a:solidFill>
                  <a:schemeClr val="accent1"/>
                </a:solidFill>
              </a:rPr>
              <a:t>– such as eyeglasses, beard, expressions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522B6-E1AA-C728-7749-AAF0E86D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972" y="1137814"/>
            <a:ext cx="6660328" cy="211465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1/17/2023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0544A3C-CEE1-4B2F-986C-28798560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4F3DC72-AB6D-47BA-89BF-40323C3F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Build an </a:t>
            </a:r>
            <a:r>
              <a:rPr lang="en-US" b="1" i="1" dirty="0">
                <a:solidFill>
                  <a:schemeClr val="accent1"/>
                </a:solidFill>
              </a:rPr>
              <a:t>inference algorithm </a:t>
            </a:r>
            <a:r>
              <a:rPr lang="en-US" i="1" dirty="0">
                <a:solidFill>
                  <a:schemeClr val="accent1"/>
                </a:solidFill>
              </a:rPr>
              <a:t>that can </a:t>
            </a:r>
            <a:r>
              <a:rPr lang="en-US" b="1" i="1" dirty="0">
                <a:solidFill>
                  <a:schemeClr val="accent1"/>
                </a:solidFill>
              </a:rPr>
              <a:t>distinguish</a:t>
            </a:r>
            <a:r>
              <a:rPr lang="en-US" i="1" dirty="0">
                <a:solidFill>
                  <a:schemeClr val="accent1"/>
                </a:solidFill>
              </a:rPr>
              <a:t> whether the system is under adversarial attack,  </a:t>
            </a:r>
            <a:r>
              <a:rPr lang="en-US" b="1" i="1" dirty="0">
                <a:solidFill>
                  <a:schemeClr val="accent1"/>
                </a:solidFill>
              </a:rPr>
              <a:t>without specifying </a:t>
            </a:r>
            <a:r>
              <a:rPr lang="en-US" i="1" dirty="0">
                <a:solidFill>
                  <a:schemeClr val="accent1"/>
                </a:solidFill>
              </a:rPr>
              <a:t>who is the real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5F094-4E47-63BC-2A5B-8545B1A0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4" t="11251" r="51506" b="22260"/>
          <a:stretch/>
        </p:blipFill>
        <p:spPr>
          <a:xfrm>
            <a:off x="5545060" y="3690896"/>
            <a:ext cx="1124311" cy="1156664"/>
          </a:xfrm>
          <a:prstGeom prst="rect">
            <a:avLst/>
          </a:prstGeom>
          <a:noFill/>
        </p:spPr>
      </p:pic>
      <p:pic>
        <p:nvPicPr>
          <p:cNvPr id="9218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E4BB5CF-98F9-2E72-C27C-9AE7F827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5545060" y="4781248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9CBDC-F016-1094-F7E2-4525F7C0B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30" t="22761" r="24302" b="39578"/>
          <a:stretch/>
        </p:blipFill>
        <p:spPr>
          <a:xfrm>
            <a:off x="6744930" y="3777486"/>
            <a:ext cx="1789471" cy="79641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6BF-6F48-F250-4F60-458273780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30" t="27316" r="24302" b="39578"/>
          <a:stretch/>
        </p:blipFill>
        <p:spPr>
          <a:xfrm>
            <a:off x="6744930" y="4781248"/>
            <a:ext cx="1789471" cy="7000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D0E9B-E43F-0F6D-2F3C-F5398A9DB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30" t="27316" r="24302" b="39578"/>
          <a:stretch/>
        </p:blipFill>
        <p:spPr>
          <a:xfrm>
            <a:off x="6812786" y="5853904"/>
            <a:ext cx="1789471" cy="700096"/>
          </a:xfrm>
          <a:prstGeom prst="rect">
            <a:avLst/>
          </a:prstGeom>
          <a:noFill/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64F8D0E-D00C-A363-5013-225BCB4F51AA}"/>
              </a:ext>
            </a:extLst>
          </p:cNvPr>
          <p:cNvSpPr txBox="1">
            <a:spLocks/>
          </p:cNvSpPr>
          <p:nvPr/>
        </p:nvSpPr>
        <p:spPr>
          <a:xfrm>
            <a:off x="8734231" y="35229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Predicted identity: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243D6A9-EFA1-B082-E8A6-2C01D91E29D3}"/>
              </a:ext>
            </a:extLst>
          </p:cNvPr>
          <p:cNvSpPr txBox="1">
            <a:spLocks/>
          </p:cNvSpPr>
          <p:nvPr/>
        </p:nvSpPr>
        <p:spPr>
          <a:xfrm>
            <a:off x="8887131" y="407850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Viggo </a:t>
            </a:r>
            <a:r>
              <a:rPr lang="en-US" i="1" dirty="0" err="1">
                <a:solidFill>
                  <a:schemeClr val="accent1"/>
                </a:solidFill>
              </a:rPr>
              <a:t>Mortesen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84F609-F350-3FBC-324E-98C3F2DB1AB7}"/>
              </a:ext>
            </a:extLst>
          </p:cNvPr>
          <p:cNvSpPr txBox="1">
            <a:spLocks/>
          </p:cNvSpPr>
          <p:nvPr/>
        </p:nvSpPr>
        <p:spPr>
          <a:xfrm>
            <a:off x="8887131" y="49824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96BB723-9956-0881-D9DD-5C1731E69675}"/>
              </a:ext>
            </a:extLst>
          </p:cNvPr>
          <p:cNvSpPr txBox="1">
            <a:spLocks/>
          </p:cNvSpPr>
          <p:nvPr/>
        </p:nvSpPr>
        <p:spPr>
          <a:xfrm>
            <a:off x="8887131" y="596623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Someone else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1D5ED1-C10A-8D7D-2B19-B3C5166F9475}"/>
              </a:ext>
            </a:extLst>
          </p:cNvPr>
          <p:cNvSpPr txBox="1">
            <a:spLocks/>
          </p:cNvSpPr>
          <p:nvPr/>
        </p:nvSpPr>
        <p:spPr>
          <a:xfrm>
            <a:off x="10661984" y="4766171"/>
            <a:ext cx="2105333" cy="99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No majority</a:t>
            </a:r>
          </a:p>
          <a:p>
            <a:r>
              <a:rPr lang="en-US" b="1" i="1" dirty="0">
                <a:solidFill>
                  <a:schemeClr val="accent1"/>
                </a:solidFill>
              </a:rPr>
              <a:t>under attack</a:t>
            </a:r>
          </a:p>
        </p:txBody>
      </p:sp>
      <p:pic>
        <p:nvPicPr>
          <p:cNvPr id="9222" name="Picture 6" descr="Hugh Laurie, 62, looks unrecognisable as he sports thick grey beard | Daily  Mail Online">
            <a:extLst>
              <a:ext uri="{FF2B5EF4-FFF2-40B4-BE49-F238E27FC236}">
                <a16:creationId xmlns:a16="http://schemas.microsoft.com/office/drawing/2014/main" id="{6F42EBB1-665B-FFE8-AE1B-591D8A21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r="52653" b="37878"/>
          <a:stretch/>
        </p:blipFill>
        <p:spPr bwMode="auto">
          <a:xfrm>
            <a:off x="5752223" y="5764418"/>
            <a:ext cx="793820" cy="10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031880E-8925-A445-4B85-0BF9D0ADF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3859177" y="4781248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E7C83-FFA5-EC4D-090C-06B12E258857}"/>
              </a:ext>
            </a:extLst>
          </p:cNvPr>
          <p:cNvCxnSpPr>
            <a:stCxn id="20" idx="3"/>
            <a:endCxn id="7" idx="1"/>
          </p:cNvCxnSpPr>
          <p:nvPr/>
        </p:nvCxnSpPr>
        <p:spPr>
          <a:xfrm flipV="1">
            <a:off x="4983488" y="4269228"/>
            <a:ext cx="561572" cy="104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A517AC-BCD7-39BA-A9A8-AF1546DD1A32}"/>
              </a:ext>
            </a:extLst>
          </p:cNvPr>
          <p:cNvCxnSpPr>
            <a:cxnSpLocks/>
            <a:stCxn id="20" idx="3"/>
            <a:endCxn id="9218" idx="1"/>
          </p:cNvCxnSpPr>
          <p:nvPr/>
        </p:nvCxnSpPr>
        <p:spPr>
          <a:xfrm>
            <a:off x="4983488" y="5317576"/>
            <a:ext cx="561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AA7C4-6319-217B-0AEB-C9A0919B7122}"/>
              </a:ext>
            </a:extLst>
          </p:cNvPr>
          <p:cNvCxnSpPr>
            <a:cxnSpLocks/>
            <a:stCxn id="20" idx="3"/>
            <a:endCxn id="9222" idx="1"/>
          </p:cNvCxnSpPr>
          <p:nvPr/>
        </p:nvCxnSpPr>
        <p:spPr>
          <a:xfrm>
            <a:off x="4983488" y="5317576"/>
            <a:ext cx="768735" cy="98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AF0BC286-43A8-D319-E0B0-99B420E82255}"/>
              </a:ext>
            </a:extLst>
          </p:cNvPr>
          <p:cNvSpPr txBox="1">
            <a:spLocks/>
          </p:cNvSpPr>
          <p:nvPr/>
        </p:nvSpPr>
        <p:spPr>
          <a:xfrm>
            <a:off x="4321574" y="3788796"/>
            <a:ext cx="1284183" cy="8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1/17/2023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5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2345" y="261935"/>
            <a:ext cx="7191790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66FB6-F4BD-42B5-3C26-931C78406282}"/>
              </a:ext>
            </a:extLst>
          </p:cNvPr>
          <p:cNvSpPr txBox="1"/>
          <p:nvPr/>
        </p:nvSpPr>
        <p:spPr>
          <a:xfrm>
            <a:off x="523763" y="3420735"/>
            <a:ext cx="3668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Multi-Task Cascaded Convolutional Neural Networks is a neural network which </a:t>
            </a:r>
            <a:r>
              <a:rPr lang="en-US" sz="1400" b="1" i="0" dirty="0">
                <a:solidFill>
                  <a:srgbClr val="484848"/>
                </a:solidFill>
                <a:effectLst/>
                <a:latin typeface="Rubik"/>
              </a:rPr>
              <a:t>detects faces </a:t>
            </a:r>
            <a:r>
              <a:rPr lang="en-US" sz="1400" i="0" dirty="0">
                <a:solidFill>
                  <a:srgbClr val="484848"/>
                </a:solidFill>
                <a:effectLst/>
                <a:latin typeface="Rubik"/>
              </a:rPr>
              <a:t>and facial landmarks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on images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B77D55-203E-10F7-C2BC-5DE395A4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" y="4274127"/>
            <a:ext cx="3525685" cy="1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94" y="3790067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65B6EA-9C05-F329-4EA2-37B717409B9B}"/>
              </a:ext>
            </a:extLst>
          </p:cNvPr>
          <p:cNvSpPr txBox="1"/>
          <p:nvPr/>
        </p:nvSpPr>
        <p:spPr>
          <a:xfrm>
            <a:off x="1582271" y="3105952"/>
            <a:ext cx="113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MTCNN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4555694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5395960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9786898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SoftMax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8502430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THE DATASET: </a:t>
            </a:r>
            <a:r>
              <a:rPr lang="en-US" sz="2000" b="1" dirty="0">
                <a:solidFill>
                  <a:schemeClr val="tx1"/>
                </a:solidFill>
              </a:rPr>
              <a:t>subset of </a:t>
            </a:r>
            <a:r>
              <a:rPr lang="en-US" sz="2200" b="1" dirty="0" err="1">
                <a:solidFill>
                  <a:schemeClr val="tx1"/>
                </a:solidFill>
              </a:rPr>
              <a:t>Celeba-hq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1/17/2023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79770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1/17/2023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659437"/>
            <a:ext cx="10146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 and got these results: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91250F-3B40-B56D-B712-E9696E3F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" y="2328839"/>
            <a:ext cx="5852160" cy="331443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01F136-0928-4D44-7A92-E091CC8A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0" y="2328839"/>
            <a:ext cx="5630748" cy="331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B7C3-97F8-73A4-C241-0CDE5B69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7368"/>
          <a:stretch/>
        </p:blipFill>
        <p:spPr>
          <a:xfrm>
            <a:off x="1675917" y="5643271"/>
            <a:ext cx="8692587" cy="7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202426" y="4803618"/>
            <a:ext cx="2136846" cy="791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 Face-Net system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253457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 and noise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52370" y="6312861"/>
            <a:ext cx="10620855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We check the meaning of re-training Face-net with the generated data and got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67" y="1693921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421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2549"/>
            <a:ext cx="4739535" cy="1889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84" y="1622070"/>
                <a:ext cx="3109401" cy="899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Gaussian noise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𝑭𝒊𝒍𝒕𝒆𝒓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84" y="1622070"/>
                <a:ext cx="3109401" cy="899880"/>
              </a:xfrm>
              <a:prstGeom prst="rect">
                <a:avLst/>
              </a:prstGeom>
              <a:blipFill>
                <a:blip r:embed="rId4"/>
                <a:stretch>
                  <a:fillRect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421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2549"/>
            <a:ext cx="4747663" cy="189280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D9E88A-FE26-2C5B-7B58-150750299FBB}"/>
              </a:ext>
            </a:extLst>
          </p:cNvPr>
          <p:cNvSpPr txBox="1">
            <a:spLocks/>
          </p:cNvSpPr>
          <p:nvPr/>
        </p:nvSpPr>
        <p:spPr>
          <a:xfrm>
            <a:off x="7886547" y="1622070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noise +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Color jitter</a:t>
            </a:r>
          </a:p>
        </p:txBody>
      </p: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-219539" y="2500020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Fine-Tuning with 4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-219539" y="4698319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783</Words>
  <Application>Microsoft Office PowerPoint</Application>
  <PresentationFormat>Widescreen</PresentationFormat>
  <Paragraphs>107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Aharoni</vt:lpstr>
      <vt:lpstr>Arial</vt:lpstr>
      <vt:lpstr>Calibri</vt:lpstr>
      <vt:lpstr>Cambria Math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gil kapel</cp:lastModifiedBy>
  <cp:revision>10</cp:revision>
  <dcterms:created xsi:type="dcterms:W3CDTF">2023-01-17T10:16:09Z</dcterms:created>
  <dcterms:modified xsi:type="dcterms:W3CDTF">2023-01-17T18:58:34Z</dcterms:modified>
</cp:coreProperties>
</file>